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9" r:id="rId3"/>
    <p:sldId id="260" r:id="rId4"/>
    <p:sldId id="261" r:id="rId5"/>
    <p:sldId id="262" r:id="rId6"/>
    <p:sldId id="268" r:id="rId7"/>
    <p:sldId id="270" r:id="rId8"/>
    <p:sldId id="271" r:id="rId9"/>
    <p:sldId id="272" r:id="rId10"/>
    <p:sldId id="273" r:id="rId11"/>
    <p:sldId id="275" r:id="rId12"/>
    <p:sldId id="276" r:id="rId13"/>
    <p:sldId id="284" r:id="rId14"/>
    <p:sldId id="283" r:id="rId15"/>
    <p:sldId id="277" r:id="rId16"/>
    <p:sldId id="280" r:id="rId17"/>
    <p:sldId id="290" r:id="rId18"/>
    <p:sldId id="281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Десанка  Максимовић</a:t>
            </a:r>
            <a:endParaRPr lang="sr-Cyrl-C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Cyrl-RS" sz="6000" i="1" dirty="0" smtClean="0">
                <a:solidFill>
                  <a:srgbClr val="C00000"/>
                </a:solidFill>
                <a:latin typeface="Arial Black" pitchFamily="34" charset="0"/>
              </a:rPr>
              <a:t>КРВАВА  БАЈКА</a:t>
            </a:r>
            <a:endParaRPr lang="sr-Cyrl-CS" sz="60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0"/>
            <a:ext cx="4572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Крвава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бајка</a:t>
            </a:r>
          </a:p>
          <a:p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Било је то у некој земљи сељака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брдовитом Балкану,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умрла је мученичком смрћу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чета ђака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једном дану.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Исте су године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 били рођени,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 су им текли школски дани,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исте свечаности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заједно су вођени,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 истих болести сви пелцовани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сви умрли у истом дану.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Било је то у некој земљи сељака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брдовитом Балкану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умрла је јуначком смрћу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чета ђака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истом дану.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педесет и пет минута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 смртног трена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седела је у ђачкој клупи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чета малена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исте задатке тешке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решавала: колико може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путник ако иде пешке...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тако редом.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sr-Cyrl-C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2400"/>
            <a:ext cx="4572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Мисли су им биле пуне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и по свескама у школској торби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бесмислених лежало је безброј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петица и двојки.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Прегршт истих снова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и истих тајни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родољубивих и љубавних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стискали су у дну џепова.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И чинило се сваком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 ће дуго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 ће врло дуго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трчати испод свода плава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док све задатке на свету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не посвршава.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Било је то у некој земљи сељака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 брдовитом Балкану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умрла је јуначком смрћу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чета ђака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 истом дану.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Дечака редови цели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узели се за руке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и са школског задњег часа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 стрељање пошли мирно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као да смрт није ништа.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Другова редови цели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истог часа се узнели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 вечног боравишта.</a:t>
            </a:r>
            <a:br>
              <a:rPr lang="ru-RU" sz="1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1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sr-Cyrl-C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*Песма </a:t>
            </a:r>
            <a:r>
              <a:rPr lang="sr-Cyrl-CS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има наслов </a:t>
            </a:r>
            <a:r>
              <a:rPr lang="sr-Cyrl-CS" sz="3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Kрвава бајка </a:t>
            </a:r>
            <a:r>
              <a:rPr lang="sr-Cyrl-CS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зато што је злочин о коме песникиња пева просто невероватан, а извршен је средином 20. века у Европи каја се поноси својом богатом културном традицијом и научним прогресом. </a:t>
            </a:r>
            <a:endParaRPr lang="sr-Cyrl-CS" sz="36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r-Cyrl-C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жељи да свему томе прида призвук невероватног, фантастичког, а опет могућег и општељудског, које остаје да се прича младима у стилу бајке.</a:t>
            </a:r>
            <a:endParaRPr lang="sr-Cyrl-C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91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Ђаци су истерани из учионице и одведени на стрељабње, да се више нико и никада не врати. А по свему су били исти: по години рођења, по школским обавезама, по свечаностима на које су вођени, по болестима од којих су пелцовани, по сновима и надама и по дану или тренутку када су умрли. У томе је трагедија. Нити су били борци, нити људи који кују завере и мисле на нечију смрт. Они су једноставно били ђаци који седе у клупама И РЕШАВАЈУ  ЗАДАТKЕ. Kао и сви други ђаци имали су оцене, своје снове и ђачке тајне: Пуни полета и вере у будућност, у људску срећу и доброту: имали су мноштво планова које су постављали пред себе и чинило се сваком да ће дуго да ће врло дуго трчати испод свода плава док све задатке на свету не посвршава...</a:t>
            </a:r>
            <a:endParaRPr lang="sr-Cyrl-C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Мотивске целине</a:t>
            </a:r>
            <a:r>
              <a:rPr lang="ru-RU" sz="3600" dirty="0" smtClean="0"/>
              <a:t>: три дела песме, сваки почиње рефреном.</a:t>
            </a:r>
            <a:r>
              <a:rPr lang="ru-RU" dirty="0" smtClean="0"/>
              <a:t/>
            </a:r>
            <a:br>
              <a:rPr lang="ru-RU" dirty="0" smtClean="0"/>
            </a:b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Рефрен је као бајка,  намењена свима, бајка јер је невероватно да се то дешава у свету људи. Јунаци бајке су слични јунацима ове трагедије. Догађај је исувише нестваран и човек не може да поверује да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је тако нешто могуће у свету људи. У песми се не помињу историјски конкретне чињенице, јер се такви злочини дешавају сваког дана широм планете.</a:t>
            </a:r>
          </a:p>
          <a:p>
            <a:endParaRPr lang="sr-Cyrl-C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dirty="0" smtClean="0">
                <a:solidFill>
                  <a:srgbClr val="92D050"/>
                </a:solidFill>
              </a:rPr>
              <a:t>* Лирска песма ” </a:t>
            </a:r>
            <a:r>
              <a:rPr lang="en-US" sz="2800" dirty="0" smtClean="0">
                <a:solidFill>
                  <a:srgbClr val="92D050"/>
                </a:solidFill>
              </a:rPr>
              <a:t>K</a:t>
            </a:r>
            <a:r>
              <a:rPr lang="sr-Cyrl-CS" sz="2800" dirty="0" smtClean="0">
                <a:solidFill>
                  <a:srgbClr val="92D050"/>
                </a:solidFill>
              </a:rPr>
              <a:t>рвава бајка ” је као књижевна врста сврстана у </a:t>
            </a:r>
            <a:r>
              <a:rPr lang="sr-Cyrl-CS" sz="2800" dirty="0" smtClean="0">
                <a:solidFill>
                  <a:srgbClr val="00B050"/>
                </a:solidFill>
              </a:rPr>
              <a:t>родољубиве песме</a:t>
            </a:r>
            <a:r>
              <a:rPr lang="sr-Cyrl-CS" sz="2800" dirty="0" smtClean="0">
                <a:solidFill>
                  <a:srgbClr val="92D050"/>
                </a:solidFill>
              </a:rPr>
              <a:t>. Међутим, ова лирска песма је и </a:t>
            </a:r>
            <a:r>
              <a:rPr lang="sr-Cyrl-CS" sz="2800" u="sng" dirty="0" smtClean="0">
                <a:solidFill>
                  <a:srgbClr val="00B050"/>
                </a:solidFill>
              </a:rPr>
              <a:t>елегија</a:t>
            </a:r>
            <a:r>
              <a:rPr lang="sr-Cyrl-CS" sz="2800" dirty="0" smtClean="0">
                <a:solidFill>
                  <a:srgbClr val="92D050"/>
                </a:solidFill>
              </a:rPr>
              <a:t>, јер њени стихови исказују тугу и сету због трагичног догађаја.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CS" dirty="0" smtClean="0"/>
          </a:p>
          <a:p>
            <a:r>
              <a:rPr lang="sr-Cyrl-CS" sz="2800" dirty="0" smtClean="0">
                <a:solidFill>
                  <a:srgbClr val="FFFF00"/>
                </a:solidFill>
              </a:rPr>
              <a:t>* Песма је сачињена од укупно седам строфа, с тим што су прва, трећа и шеста строфа заправо </a:t>
            </a:r>
            <a:r>
              <a:rPr lang="sr-Cyrl-CS" sz="2800" u="sng" dirty="0" smtClean="0">
                <a:solidFill>
                  <a:srgbClr val="FFC000"/>
                </a:solidFill>
              </a:rPr>
              <a:t>рефрен </a:t>
            </a:r>
            <a:r>
              <a:rPr lang="sr-Cyrl-CS" sz="2800" dirty="0" smtClean="0">
                <a:solidFill>
                  <a:srgbClr val="FFFF00"/>
                </a:solidFill>
              </a:rPr>
              <a:t>песме, јер се понављају уз незнатне разлике. Оно у чему је једина разлика је што ” </a:t>
            </a:r>
            <a:r>
              <a:rPr lang="sr-Cyrl-CS" sz="2800" dirty="0" smtClean="0">
                <a:solidFill>
                  <a:srgbClr val="FFC000"/>
                </a:solidFill>
              </a:rPr>
              <a:t>мученичка смрт </a:t>
            </a:r>
            <a:r>
              <a:rPr lang="sr-Cyrl-CS" sz="2800" dirty="0" smtClean="0">
                <a:solidFill>
                  <a:srgbClr val="FFFF00"/>
                </a:solidFill>
              </a:rPr>
              <a:t>“, која се помиње у првој и трећој строфи, у шестој строфи прераста у </a:t>
            </a:r>
            <a:r>
              <a:rPr lang="sr-Cyrl-CS" sz="2800" dirty="0" smtClean="0">
                <a:solidFill>
                  <a:srgbClr val="FFC000"/>
                </a:solidFill>
              </a:rPr>
              <a:t>” јуначка смрт </a:t>
            </a:r>
            <a:r>
              <a:rPr lang="sr-Cyrl-CS" sz="2800" dirty="0" smtClean="0">
                <a:solidFill>
                  <a:srgbClr val="FFFF00"/>
                </a:solidFill>
              </a:rPr>
              <a:t>“.</a:t>
            </a:r>
            <a:endParaRPr lang="sr-Cyrl-C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400" b="1" dirty="0" smtClean="0">
                <a:effectLst/>
                <a:latin typeface="Gungsuh" pitchFamily="18" charset="-127"/>
                <a:ea typeface="Gungsuh" pitchFamily="18" charset="-127"/>
                <a:cs typeface="Times New Roman" pitchFamily="18" charset="0"/>
              </a:rPr>
              <a:t>*Песма је испевана објективном нарацијом у трећем лицу чиме се постиже надрастање личног доживљаја, а самим тим истиче ужас страшног чина стрељања ђака. </a:t>
            </a:r>
            <a:endParaRPr lang="sr-Cyrl-CS" sz="2400" b="1" dirty="0">
              <a:effectLst/>
              <a:latin typeface="Gungsuh" pitchFamily="18" charset="-127"/>
              <a:ea typeface="Gungsuh" pitchFamily="18" charset="-127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rgbClr val="00B0F0"/>
                </a:solidFill>
              </a:rPr>
              <a:t>*Поступком набрајања из свакодневице ђака песникиња наглашава страхоту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sr-Cyrl-RS" dirty="0" smtClean="0">
                <a:solidFill>
                  <a:srgbClr val="00B0F0"/>
                </a:solidFill>
              </a:rPr>
              <a:t>која је ту свакодневицу пресекла.</a:t>
            </a:r>
          </a:p>
          <a:p>
            <a:r>
              <a:rPr lang="sr-Cyrl-RS" dirty="0" smtClean="0">
                <a:solidFill>
                  <a:srgbClr val="FFFF00"/>
                </a:solidFill>
              </a:rPr>
              <a:t>*Понављање рефрена даје песми </a:t>
            </a:r>
            <a:r>
              <a:rPr lang="sr-Cyrl-RS" u="sng" dirty="0" smtClean="0">
                <a:solidFill>
                  <a:srgbClr val="FFFF00"/>
                </a:solidFill>
              </a:rPr>
              <a:t>елегичан и бајковит тон.</a:t>
            </a:r>
          </a:p>
          <a:p>
            <a:r>
              <a:rPr lang="sr-Cyrl-RS" dirty="0" smtClean="0">
                <a:solidFill>
                  <a:srgbClr val="92D050"/>
                </a:solidFill>
              </a:rPr>
              <a:t>*Рефреном је исказана срж песме: именован је страшни чин, место дешавања радње, као и јунаци песме.</a:t>
            </a:r>
            <a:endParaRPr lang="sr-Cyrl-C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</a:rPr>
              <a:t>Стилске фигуре:</a:t>
            </a: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>
                <a:solidFill>
                  <a:schemeClr val="accent3">
                    <a:lumMod val="50000"/>
                  </a:schemeClr>
                </a:solidFill>
              </a:rPr>
              <a:t> *оксиморон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r-Cyrl-RS" sz="36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sr-Cyrl-RS" sz="3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sr-Cyrl-RS" sz="3600" dirty="0" smtClean="0">
                <a:solidFill>
                  <a:schemeClr val="accent3">
                    <a:lumMod val="50000"/>
                  </a:schemeClr>
                </a:solidFill>
              </a:rPr>
              <a:t> *епифора</a:t>
            </a:r>
            <a:endParaRPr lang="sr-Cyrl-C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4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4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Версификација:  </a:t>
            </a:r>
            <a:r>
              <a:rPr lang="sr-Cyrl-RS" sz="5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слободни стих</a:t>
            </a:r>
            <a:endParaRPr lang="sr-Cyrl-CS" sz="54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3">
                    <a:lumMod val="50000"/>
                  </a:schemeClr>
                </a:solidFill>
              </a:rPr>
              <a:t>Ова бајка нема срећан крај.</a:t>
            </a:r>
            <a:endParaRPr lang="sr-Cyrl-C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Малена чета ђака је кроз мученичку смрт израсла у јунаке, о којима ће поколења причати, и који су се својом страшном смрћу уздигли у вечност, небеску, али и историјску.</a:t>
            </a:r>
            <a:endParaRPr lang="sr-Cyrl-C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задатак: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accent3">
                    <a:lumMod val="50000"/>
                  </a:schemeClr>
                </a:solidFill>
              </a:rPr>
              <a:t>*Одредите тему и поруку песме.</a:t>
            </a:r>
          </a:p>
          <a:p>
            <a:pPr>
              <a:buFont typeface="Arial" charset="0"/>
              <a:buChar char="•"/>
            </a:pPr>
            <a:r>
              <a:rPr lang="sr-Cyrl-RS" sz="2800" dirty="0" smtClean="0">
                <a:solidFill>
                  <a:schemeClr val="accent3">
                    <a:lumMod val="50000"/>
                  </a:schemeClr>
                </a:solidFill>
              </a:rPr>
              <a:t>Препишите  у свеске за школски рад</a:t>
            </a:r>
          </a:p>
          <a:p>
            <a:pPr>
              <a:buFont typeface="Arial" charset="0"/>
              <a:buChar char="•"/>
            </a:pPr>
            <a:r>
              <a:rPr lang="sr-Cyrl-RS" sz="2800" dirty="0" smtClean="0">
                <a:solidFill>
                  <a:schemeClr val="accent3">
                    <a:lumMod val="50000"/>
                  </a:schemeClr>
                </a:solidFill>
              </a:rPr>
              <a:t>текст са слајдова 8, 9, 15, 16, 17. и 18.</a:t>
            </a:r>
            <a:endParaRPr lang="sr-Cyrl-C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21.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октобар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1941.</a:t>
            </a:r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70C0"/>
                </a:solidFill>
              </a:rPr>
              <a:t> </a:t>
            </a:r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,,</a:t>
            </a:r>
            <a:r>
              <a:rPr lang="sr-Cyrl-C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Kрвава бајка” је песма коју је наша позната песникиња Десанк</a:t>
            </a:r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sr-Cyrl-C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Максимовић написала након што је чула детаље стравичног злочина у Kрагујевцу који су извршиле немачке окупаторске снаге над недужним српским становништво</a:t>
            </a:r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</a:t>
            </a:r>
            <a:r>
              <a:rPr lang="sr-Cyrl-C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sr-Cyrl-C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тат слика за крвава бај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AutoShape 10" descr="Резултат слика за крвава бај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CS"/>
          </a:p>
        </p:txBody>
      </p:sp>
      <p:sp>
        <p:nvSpPr>
          <p:cNvPr id="18444" name="AutoShape 12" descr="Резултат слика за крвава бај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CS"/>
          </a:p>
        </p:txBody>
      </p:sp>
      <p:sp>
        <p:nvSpPr>
          <p:cNvPr id="18446" name="AutoShape 14" descr="Резултат слика за крвава бај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CS"/>
          </a:p>
        </p:txBody>
      </p:sp>
      <p:pic>
        <p:nvPicPr>
          <p:cNvPr id="18449" name="Picture 17" descr="C:\Users\Uros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:\Users\Uros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Десанка Максимовић (1898 – 1993)</a:t>
            </a:r>
            <a:endParaRPr lang="sr-Cyrl-CS" dirty="0"/>
          </a:p>
        </p:txBody>
      </p:sp>
      <p:pic>
        <p:nvPicPr>
          <p:cNvPr id="22534" name="Picture 6" descr="C:\Users\Uros\Downloads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620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Десанка Максимовић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(Рабровица код Ваљева, 16. мај 1898 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Београд, 11. фебруар 1993) је била српска песникиња, професорка књижевности и чланица Српске академије наука и уметности.</a:t>
            </a:r>
            <a:endParaRPr kumimoji="0" lang="sr-Cyrl-CS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У Бранковини је провела детињство, а у Ваљеву је завршила гимназију. Радила је у Првој женској реалној гимназији (а данашњој Петој београдској гимназији). Једна од њених ученица била је и Мира Алечковић, која је такође постала песникиња и блиска пријатељица Десанке Максимовић. </a:t>
            </a:r>
            <a:endParaRPr kumimoji="0" lang="sr-Cyrl-CS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Десанка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Максимовић је била песник, приповедач, романсијер, писац за децу, а повремено се бавила и превођењем, махом поезије, са руског, словеначког, бугарског и француског језика.</a:t>
            </a:r>
            <a:endParaRPr kumimoji="0" lang="sr-Cyrl-CS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Њена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поезија је и љубавна и родољубива, и полетна, и младалачка, и озбиљна и осећајна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Њено основно песничко гесло је било да поезија треба да буде </a:t>
            </a:r>
            <a:r>
              <a:rPr kumimoji="0" lang="sr-Cyrl-CS" sz="28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разумљива, јасна, искрена, отворена према човеку и животу.</a:t>
            </a:r>
            <a:endParaRPr kumimoji="0" lang="sr-Cyrl-CS" sz="28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1200328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itchFamily="34" charset="0"/>
                <a:ea typeface="Gungsuh" pitchFamily="18" charset="-127"/>
                <a:cs typeface="Times New Roman" pitchFamily="18" charset="0"/>
              </a:rPr>
              <a:t>*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itchFamily="34" charset="0"/>
                <a:ea typeface="Gungsuh" pitchFamily="18" charset="-127"/>
                <a:cs typeface="Times New Roman" pitchFamily="18" charset="0"/>
              </a:rPr>
              <a:t>Многе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 Black" pitchFamily="34" charset="0"/>
                <a:ea typeface="Gungsuh" pitchFamily="18" charset="-127"/>
                <a:cs typeface="Times New Roman" pitchFamily="18" charset="0"/>
              </a:rPr>
              <a:t>њене песме представљају позив људима да буду добри, племенити, поносити, постојани, да поштују људе другачијих уверења и начела, мишљења, боја и вера, и да буду строги према својим манама као и према туђим.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Black" pitchFamily="34" charset="0"/>
              <a:ea typeface="Gungsuh" pitchFamily="18" charset="-127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ungsuh" pitchFamily="18" charset="-127"/>
                <a:ea typeface="Gungsuh" pitchFamily="18" charset="-127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Gungsuh" pitchFamily="18" charset="-127"/>
                <a:ea typeface="Gungsuh" pitchFamily="18" charset="-127"/>
                <a:cs typeface="Times New Roman" pitchFamily="18" charset="0"/>
              </a:rPr>
              <a:t>*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ungsuh" pitchFamily="18" charset="-127"/>
                <a:ea typeface="Gungsuh" pitchFamily="18" charset="-127"/>
                <a:cs typeface="Times New Roman" pitchFamily="18" charset="0"/>
              </a:rPr>
              <a:t>Од </a:t>
            </a: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ungsuh" pitchFamily="18" charset="-127"/>
                <a:ea typeface="Gungsuh" pitchFamily="18" charset="-127"/>
                <a:cs typeface="Times New Roman" pitchFamily="18" charset="0"/>
              </a:rPr>
              <a:t>свих вредности у животу она је кроз своје песме посебно истицала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ungsuh" pitchFamily="18" charset="-127"/>
                <a:ea typeface="Gungsuh" pitchFamily="18" charset="-127"/>
                <a:cs typeface="Times New Roman" pitchFamily="18" charset="0"/>
              </a:rPr>
              <a:t> </a:t>
            </a:r>
            <a:r>
              <a:rPr kumimoji="0" lang="sr-Cyrl-CS" sz="4000" b="0" i="1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ungsuh" pitchFamily="18" charset="-127"/>
                <a:ea typeface="Gungsuh" pitchFamily="18" charset="-127"/>
                <a:cs typeface="Times New Roman" pitchFamily="18" charset="0"/>
              </a:rPr>
              <a:t>слободу, оданост, храброст, доброту и некористољубље.</a:t>
            </a:r>
            <a:endParaRPr kumimoji="0" lang="sr-Cyrl-CS" sz="4000" b="0" i="1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Gungsuh" pitchFamily="18" charset="-127"/>
              <a:ea typeface="Gungsuh" pitchFamily="18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</TotalTime>
  <Words>779</Words>
  <Application>Microsoft Office PowerPoint</Application>
  <PresentationFormat>On-screen Show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Десанка  Максимовић</vt:lpstr>
      <vt:lpstr>21. октобар 1941.</vt:lpstr>
      <vt:lpstr>Slide 3</vt:lpstr>
      <vt:lpstr>Slide 4</vt:lpstr>
      <vt:lpstr>Slide 5</vt:lpstr>
      <vt:lpstr>Десанка Максимовић (1898 – 1993)</vt:lpstr>
      <vt:lpstr>Slide 7</vt:lpstr>
      <vt:lpstr>Slide 8</vt:lpstr>
      <vt:lpstr>Slide 9</vt:lpstr>
      <vt:lpstr>Slide 10</vt:lpstr>
      <vt:lpstr>Slide 11</vt:lpstr>
      <vt:lpstr>Slide 12</vt:lpstr>
      <vt:lpstr>Slide 13</vt:lpstr>
      <vt:lpstr>Мотивске целине: три дела песме, сваки почиње рефреном. </vt:lpstr>
      <vt:lpstr>Slide 15</vt:lpstr>
      <vt:lpstr>*Песма је испевана објективном нарацијом у трећем лицу чиме се постиже надрастање личног доживљаја, а самим тим истиче ужас страшног чина стрељања ђака. </vt:lpstr>
      <vt:lpstr>Стилске фигуре:  *оксиморон   *епифора</vt:lpstr>
      <vt:lpstr>Ова бајка нема срећан крај.</vt:lpstr>
      <vt:lpstr>Домаћи задатак: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Десанка  Максимовић</dc:title>
  <dc:creator>Uros</dc:creator>
  <cp:lastModifiedBy>Uros</cp:lastModifiedBy>
  <cp:revision>16</cp:revision>
  <dcterms:created xsi:type="dcterms:W3CDTF">2006-08-16T00:00:00Z</dcterms:created>
  <dcterms:modified xsi:type="dcterms:W3CDTF">2020-03-19T11:16:44Z</dcterms:modified>
</cp:coreProperties>
</file>